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8"/>
  </p:notesMasterIdLst>
  <p:sldIdLst>
    <p:sldId id="282" r:id="rId2"/>
    <p:sldId id="264" r:id="rId3"/>
    <p:sldId id="262" r:id="rId4"/>
    <p:sldId id="263" r:id="rId5"/>
    <p:sldId id="284" r:id="rId6"/>
    <p:sldId id="283" r:id="rId7"/>
    <p:sldId id="265" r:id="rId8"/>
    <p:sldId id="285" r:id="rId9"/>
    <p:sldId id="288" r:id="rId10"/>
    <p:sldId id="291" r:id="rId11"/>
    <p:sldId id="290" r:id="rId12"/>
    <p:sldId id="289" r:id="rId13"/>
    <p:sldId id="287" r:id="rId14"/>
    <p:sldId id="292" r:id="rId15"/>
    <p:sldId id="266" r:id="rId16"/>
    <p:sldId id="294" r:id="rId17"/>
  </p:sldIdLst>
  <p:sldSz cx="9144000" cy="5143500" type="screen16x9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FF9966"/>
    <a:srgbClr val="FF33CC"/>
    <a:srgbClr val="FFFF66"/>
    <a:srgbClr val="2E9D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36" autoAdjust="0"/>
    <p:restoredTop sz="90109" autoAdjust="0"/>
  </p:normalViewPr>
  <p:slideViewPr>
    <p:cSldViewPr snapToObjects="1" showGuides="1">
      <p:cViewPr varScale="1">
        <p:scale>
          <a:sx n="101" d="100"/>
          <a:sy n="101" d="100"/>
        </p:scale>
        <p:origin x="-926" y="-82"/>
      </p:cViewPr>
      <p:guideLst>
        <p:guide orient="horz" pos="162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F3C1FE-43A4-42B7-B5A5-7F43FA82321A}" type="datetimeFigureOut">
              <a:rPr lang="en-AU" smtClean="0"/>
              <a:t>26/04/2019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B6179B-FAA2-445F-9A01-2C6102CE2BE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0269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6179B-FAA2-445F-9A01-2C6102CE2BE9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538193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6179B-FAA2-445F-9A01-2C6102CE2BE9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00273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6179B-FAA2-445F-9A01-2C6102CE2BE9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002737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6179B-FAA2-445F-9A01-2C6102CE2BE9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002737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6179B-FAA2-445F-9A01-2C6102CE2BE9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002737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6179B-FAA2-445F-9A01-2C6102CE2BE9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538193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6179B-FAA2-445F-9A01-2C6102CE2BE9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53819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6179B-FAA2-445F-9A01-2C6102CE2BE9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79127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6179B-FAA2-445F-9A01-2C6102CE2BE9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85161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aseline="0" dirty="0" smtClean="0"/>
              <a:t>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6179B-FAA2-445F-9A01-2C6102CE2BE9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85161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6179B-FAA2-445F-9A01-2C6102CE2BE9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85161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 smtClean="0"/>
          </a:p>
          <a:p>
            <a:pPr marL="228600" indent="-228600">
              <a:buFont typeface="+mj-lt"/>
              <a:buAutoNum type="arabicPeriod"/>
            </a:pPr>
            <a:endParaRPr lang="en-A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6179B-FAA2-445F-9A01-2C6102CE2BE9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00273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6179B-FAA2-445F-9A01-2C6102CE2BE9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00273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6179B-FAA2-445F-9A01-2C6102CE2BE9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00273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6179B-FAA2-445F-9A01-2C6102CE2BE9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00273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6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77" y="-694"/>
            <a:ext cx="9146381" cy="5144194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5" y="1297802"/>
            <a:ext cx="5648623" cy="903230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81" y="1853194"/>
            <a:ext cx="6511128" cy="246944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C57B2-2F81-F345-B822-73F0A3AEAEA3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6C883-E8A7-504C-8D29-78776965A1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C57B2-2F81-F345-B822-73F0A3AEAEA3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6C883-E8A7-504C-8D29-78776965A1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2" y="205979"/>
            <a:ext cx="2057402" cy="350877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3" y="205979"/>
            <a:ext cx="6019802" cy="350877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C57B2-2F81-F345-B822-73F0A3AEAEA3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6C883-E8A7-504C-8D29-78776965A1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C57B2-2F81-F345-B822-73F0A3AEAEA3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6C883-E8A7-504C-8D29-78776965A1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77" y="-694"/>
            <a:ext cx="9146381" cy="5144194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6" y="1985962"/>
            <a:ext cx="3571875" cy="315753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402" y="1295053"/>
            <a:ext cx="5650993" cy="905632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4" y="1851228"/>
            <a:ext cx="6510528" cy="246888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C57B2-2F81-F345-B822-73F0A3AEAEA3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6C883-E8A7-504C-8D29-78776965A1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1" y="822960"/>
            <a:ext cx="3200401" cy="2784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8" y="822960"/>
            <a:ext cx="3200401" cy="2784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C57B2-2F81-F345-B822-73F0A3AEAEA3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6C883-E8A7-504C-8D29-78776965A16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1" y="822960"/>
            <a:ext cx="3200401" cy="41148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3" y="1276386"/>
            <a:ext cx="3200401" cy="23317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8" y="822960"/>
            <a:ext cx="3200401" cy="41148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8" y="1276386"/>
            <a:ext cx="3200401" cy="23317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C57B2-2F81-F345-B822-73F0A3AEAEA3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6C883-E8A7-504C-8D29-78776965A1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C57B2-2F81-F345-B822-73F0A3AEAEA3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6C883-E8A7-504C-8D29-78776965A1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C57B2-2F81-F345-B822-73F0A3AEAEA3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6C883-E8A7-504C-8D29-78776965A1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6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1290640" y="-1290639"/>
            <a:ext cx="5143500" cy="7724779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3" y="1182078"/>
            <a:ext cx="5212081" cy="817070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6" y="1964184"/>
            <a:ext cx="3807779" cy="24935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6" y="1690039"/>
            <a:ext cx="5794758" cy="467486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C57B2-2F81-F345-B822-73F0A3AEAEA3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296C883-E8A7-504C-8D29-78776965A1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9" y="0"/>
            <a:ext cx="7115175" cy="51435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6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6" y="3786197"/>
            <a:ext cx="3571875" cy="1357313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200" y="1288136"/>
            <a:ext cx="5486400" cy="650583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86" y="1635397"/>
            <a:ext cx="6096544" cy="555498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C57B2-2F81-F345-B822-73F0A3AEAEA3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6C883-E8A7-504C-8D29-78776965A1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79" y="3787975"/>
            <a:ext cx="3574254" cy="1355526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77" y="3788469"/>
            <a:ext cx="9146381" cy="1355032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59" y="274320"/>
            <a:ext cx="7520940" cy="411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825481"/>
            <a:ext cx="7520940" cy="2684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9" y="4402836"/>
            <a:ext cx="2176273" cy="1508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1F9C57B2-2F81-F345-B822-73F0A3AEAEA3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8" y="4713842"/>
            <a:ext cx="4724400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40" y="4628117"/>
            <a:ext cx="502919" cy="37719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2296C883-E8A7-504C-8D29-78776965A16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d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7.pd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d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d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d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d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d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d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404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rcRect r="22661" b="16309"/>
              <a:stretch>
                <a:fillRect/>
              </a:stretch>
            </p:blipFill>
          </mc:Choice>
          <mc:Fallback>
            <p:blipFill>
              <a:blip r:embed="rId4"/>
              <a:srcRect r="22661" b="16309"/>
              <a:stretch>
                <a:fillRect/>
              </a:stretch>
            </p:blipFill>
          </mc:Fallback>
        </mc:AlternateContent>
        <p:spPr>
          <a:xfrm>
            <a:off x="4391005" y="1"/>
            <a:ext cx="4724400" cy="43719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3531" y="195487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IMPACT – Quantitative Indicators</a:t>
            </a:r>
            <a:endParaRPr lang="en-AU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5098" y="843560"/>
            <a:ext cx="7709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/>
              <a:t>3</a:t>
            </a:r>
            <a:r>
              <a:rPr lang="en-AU" dirty="0" smtClean="0"/>
              <a:t>. </a:t>
            </a:r>
            <a:r>
              <a:rPr lang="en-AU" sz="2400" dirty="0" smtClean="0"/>
              <a:t>Student Parliament Evaluations </a:t>
            </a:r>
            <a:r>
              <a:rPr lang="en-AU" dirty="0"/>
              <a:t>(</a:t>
            </a:r>
            <a:r>
              <a:rPr lang="en-AU" sz="1600" dirty="0" smtClean="0"/>
              <a:t>consistently high/very high</a:t>
            </a:r>
            <a:r>
              <a:rPr lang="en-AU" dirty="0" smtClean="0"/>
              <a:t>)</a:t>
            </a:r>
          </a:p>
        </p:txBody>
      </p:sp>
      <p:pic>
        <p:nvPicPr>
          <p:cNvPr id="12" name="Picture 11" descr="C:\Users\reesanne\AppData\Local\Microsoft\Windows\Temporary Internet Files\Content.Word\2017 PHOTO Student Parliament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82" y="1305223"/>
            <a:ext cx="8208909" cy="3714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03722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rcRect r="22661" b="16309"/>
              <a:stretch>
                <a:fillRect/>
              </a:stretch>
            </p:blipFill>
          </mc:Choice>
          <mc:Fallback>
            <p:blipFill>
              <a:blip r:embed="rId4"/>
              <a:srcRect r="22661" b="16309"/>
              <a:stretch>
                <a:fillRect/>
              </a:stretch>
            </p:blipFill>
          </mc:Fallback>
        </mc:AlternateContent>
        <p:spPr>
          <a:xfrm>
            <a:off x="4391005" y="1"/>
            <a:ext cx="4724400" cy="43719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3531" y="195487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IMPACT – Quantitative Indicators</a:t>
            </a:r>
            <a:endParaRPr lang="en-AU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9097" y="718712"/>
            <a:ext cx="4638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/>
              <a:t>4</a:t>
            </a:r>
            <a:r>
              <a:rPr lang="en-AU" dirty="0" smtClean="0"/>
              <a:t>. </a:t>
            </a:r>
            <a:r>
              <a:rPr lang="en-AU" sz="2400" dirty="0"/>
              <a:t>Number of event </a:t>
            </a:r>
            <a:r>
              <a:rPr lang="en-AU" sz="2400" dirty="0" smtClean="0"/>
              <a:t>interactions</a:t>
            </a:r>
          </a:p>
          <a:p>
            <a:r>
              <a:rPr lang="en-AU" sz="2400" dirty="0" smtClean="0"/>
              <a:t> </a:t>
            </a:r>
            <a:r>
              <a:rPr lang="en-AU" sz="1600" dirty="0"/>
              <a:t>(School Expos </a:t>
            </a:r>
            <a:r>
              <a:rPr lang="en-AU" sz="1600" dirty="0" smtClean="0"/>
              <a:t>&amp; Family </a:t>
            </a:r>
            <a:r>
              <a:rPr lang="en-AU" sz="1600" dirty="0"/>
              <a:t>Fun </a:t>
            </a:r>
            <a:r>
              <a:rPr lang="en-AU" sz="1600" dirty="0" smtClean="0"/>
              <a:t>Days)</a:t>
            </a:r>
            <a:endParaRPr lang="en-AU" sz="1400" dirty="0"/>
          </a:p>
        </p:txBody>
      </p:sp>
      <p:pic>
        <p:nvPicPr>
          <p:cNvPr id="14" name="Picture 13" descr="C:\Users\reesanne\Documents\UNAA(WA)\9. Partnerships\EXPOS\LynwoodSHS EXPO\2018EXPOLynwood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1559647"/>
            <a:ext cx="3060433" cy="3545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5" y="726312"/>
            <a:ext cx="4104456" cy="452975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91805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2682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rcRect r="22661" b="16309"/>
              <a:stretch>
                <a:fillRect/>
              </a:stretch>
            </p:blipFill>
          </mc:Choice>
          <mc:Fallback>
            <p:blipFill>
              <a:blip r:embed="rId4"/>
              <a:srcRect r="22661" b="16309"/>
              <a:stretch>
                <a:fillRect/>
              </a:stretch>
            </p:blipFill>
          </mc:Fallback>
        </mc:AlternateContent>
        <p:spPr>
          <a:xfrm>
            <a:off x="4391005" y="1"/>
            <a:ext cx="4724400" cy="43719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3531" y="195487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IMPACT – Quantitative Indicators</a:t>
            </a:r>
            <a:endParaRPr lang="en-AU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3" y="733918"/>
            <a:ext cx="7200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/>
              <a:t>5</a:t>
            </a:r>
            <a:r>
              <a:rPr lang="en-AU" sz="1600" dirty="0" smtClean="0"/>
              <a:t>.</a:t>
            </a:r>
            <a:r>
              <a:rPr lang="en-AU" sz="2400" dirty="0"/>
              <a:t> Social Media </a:t>
            </a:r>
            <a:r>
              <a:rPr lang="en-AU" sz="1600" dirty="0"/>
              <a:t>(2019 Global Goals Projects over 700 views </a:t>
            </a:r>
            <a:r>
              <a:rPr lang="en-AU" sz="1600" i="1" dirty="0"/>
              <a:t>You Tube</a:t>
            </a:r>
            <a:r>
              <a:rPr lang="en-AU" sz="1600" dirty="0" smtClean="0"/>
              <a:t>)</a:t>
            </a:r>
            <a:endParaRPr lang="en-AU" sz="1600" dirty="0"/>
          </a:p>
        </p:txBody>
      </p:sp>
      <p:pic>
        <p:nvPicPr>
          <p:cNvPr id="14" name="Picture 13" descr="C:\Users\reesanne\Documents\UNAA(WA)\4. Student Leadership Program\2016 Conference PHOTOS\Kingsway Parlt Report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7" y="1195590"/>
            <a:ext cx="7704857" cy="39349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28097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rcRect r="22661" b="16309"/>
              <a:stretch>
                <a:fillRect/>
              </a:stretch>
            </p:blipFill>
          </mc:Choice>
          <mc:Fallback>
            <p:blipFill>
              <a:blip r:embed="rId4"/>
              <a:srcRect r="22661" b="16309"/>
              <a:stretch>
                <a:fillRect/>
              </a:stretch>
            </p:blipFill>
          </mc:Fallback>
        </mc:AlternateContent>
        <p:spPr>
          <a:xfrm>
            <a:off x="4391005" y="1"/>
            <a:ext cx="4724400" cy="43719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7933" y="51471"/>
            <a:ext cx="8503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IMPACT – Qualitative Indicators</a:t>
            </a:r>
            <a:endParaRPr lang="en-AU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8" y="574691"/>
            <a:ext cx="9007895" cy="12926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i="1" dirty="0" smtClean="0"/>
              <a:t>Community comments</a:t>
            </a:r>
            <a:r>
              <a:rPr lang="en-AU" dirty="0" smtClean="0"/>
              <a:t>: </a:t>
            </a:r>
          </a:p>
          <a:p>
            <a:r>
              <a:rPr lang="en-AU" sz="2400" dirty="0" smtClean="0"/>
              <a:t>“Your </a:t>
            </a:r>
            <a:r>
              <a:rPr lang="en-AU" sz="2400" dirty="0"/>
              <a:t>work helps "make </a:t>
            </a:r>
            <a:r>
              <a:rPr lang="en-AU" sz="2400" dirty="0" smtClean="0"/>
              <a:t>sense</a:t>
            </a:r>
            <a:r>
              <a:rPr lang="en-AU" sz="2400" dirty="0"/>
              <a:t>" amongst </a:t>
            </a:r>
            <a:r>
              <a:rPr lang="en-AU" sz="2400" dirty="0" smtClean="0"/>
              <a:t>turmoil </a:t>
            </a:r>
            <a:r>
              <a:rPr lang="en-AU" sz="2400" dirty="0"/>
              <a:t>in this </a:t>
            </a:r>
            <a:r>
              <a:rPr lang="en-AU" sz="2400" dirty="0" smtClean="0"/>
              <a:t>world”.</a:t>
            </a:r>
          </a:p>
          <a:p>
            <a:endParaRPr lang="en-AU" sz="1200" dirty="0" smtClean="0"/>
          </a:p>
          <a:p>
            <a:r>
              <a:rPr lang="en-AU" sz="2400" dirty="0" smtClean="0"/>
              <a:t>“I’m concerned for this student’s well-being if he is not included.”  </a:t>
            </a:r>
            <a:endParaRPr lang="en-A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32748" y="1975752"/>
            <a:ext cx="8928992" cy="11079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i="1" dirty="0" smtClean="0"/>
              <a:t>Teacher comments:</a:t>
            </a:r>
          </a:p>
          <a:p>
            <a:r>
              <a:rPr lang="en-AU" sz="2400" dirty="0" smtClean="0"/>
              <a:t> </a:t>
            </a:r>
            <a:r>
              <a:rPr lang="en-AU" sz="2400" dirty="0"/>
              <a:t>"It was inspiring to learn about last year's winning projects from the students who actually led them."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2748" y="3291830"/>
            <a:ext cx="8935406" cy="1754326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r>
              <a:rPr lang="en-AU" i="1" dirty="0" smtClean="0"/>
              <a:t>Parent comments:</a:t>
            </a:r>
            <a:r>
              <a:rPr lang="en-AU" sz="2400" dirty="0" smtClean="0"/>
              <a:t> </a:t>
            </a:r>
          </a:p>
          <a:p>
            <a:r>
              <a:rPr lang="en-AU" sz="2400" dirty="0" smtClean="0"/>
              <a:t>"</a:t>
            </a:r>
            <a:r>
              <a:rPr lang="en-AU" sz="2400" dirty="0"/>
              <a:t>Parents who supervised our students came back inspired and committed to supporting the students' Global Goals project." </a:t>
            </a:r>
            <a:endParaRPr lang="en-AU" sz="2400" dirty="0" smtClean="0"/>
          </a:p>
          <a:p>
            <a:endParaRPr lang="en-AU" sz="1200" dirty="0" smtClean="0"/>
          </a:p>
          <a:p>
            <a:r>
              <a:rPr lang="en-AU" sz="2400" dirty="0" smtClean="0"/>
              <a:t>“Thank </a:t>
            </a:r>
            <a:r>
              <a:rPr lang="en-AU" sz="2400" dirty="0"/>
              <a:t>you </a:t>
            </a:r>
            <a:r>
              <a:rPr lang="en-AU" sz="2400" dirty="0" smtClean="0"/>
              <a:t>for </a:t>
            </a:r>
            <a:r>
              <a:rPr lang="en-AU" sz="2400" dirty="0"/>
              <a:t>this </a:t>
            </a:r>
            <a:r>
              <a:rPr lang="en-AU" sz="2400" dirty="0" smtClean="0"/>
              <a:t>opportunity. </a:t>
            </a:r>
            <a:r>
              <a:rPr lang="en-AU" sz="2400" dirty="0"/>
              <a:t>It means so much to </a:t>
            </a:r>
            <a:r>
              <a:rPr lang="en-AU" sz="2400" dirty="0" smtClean="0"/>
              <a:t>Kiki.” 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368336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rcRect r="22661" b="16309"/>
              <a:stretch>
                <a:fillRect/>
              </a:stretch>
            </p:blipFill>
          </mc:Choice>
          <mc:Fallback>
            <p:blipFill>
              <a:blip r:embed="rId4"/>
              <a:srcRect r="22661" b="16309"/>
              <a:stretch>
                <a:fillRect/>
              </a:stretch>
            </p:blipFill>
          </mc:Fallback>
        </mc:AlternateContent>
        <p:spPr>
          <a:xfrm>
            <a:off x="4391005" y="1"/>
            <a:ext cx="4724400" cy="43719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7931" y="51479"/>
            <a:ext cx="8807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IMPACT – Qualitative Indicators </a:t>
            </a:r>
            <a:r>
              <a:rPr lang="en-AU" sz="2800" i="1" dirty="0" smtClean="0"/>
              <a:t>Student </a:t>
            </a:r>
            <a:r>
              <a:rPr lang="en-AU" sz="2800" i="1" dirty="0"/>
              <a:t>comments</a:t>
            </a:r>
            <a:r>
              <a:rPr lang="en-AU" sz="2800" i="1" dirty="0" smtClean="0"/>
              <a:t>:</a:t>
            </a:r>
            <a:endParaRPr lang="en-AU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206" y="2901595"/>
            <a:ext cx="8522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/>
              <a:t>“… </a:t>
            </a:r>
            <a:r>
              <a:rPr lang="en-AU" sz="2400" dirty="0"/>
              <a:t>I realised I could actually make a difference</a:t>
            </a:r>
            <a:r>
              <a:rPr lang="en-AU" sz="2400" dirty="0" smtClean="0"/>
              <a:t>.”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507" y="564533"/>
            <a:ext cx="95119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i="1" dirty="0"/>
          </a:p>
          <a:p>
            <a:endParaRPr lang="en-AU" i="1" dirty="0" smtClean="0"/>
          </a:p>
          <a:p>
            <a:endParaRPr lang="en-AU" i="1" dirty="0"/>
          </a:p>
          <a:p>
            <a:endParaRPr lang="en-AU" i="1" dirty="0" smtClean="0"/>
          </a:p>
          <a:p>
            <a:endParaRPr lang="en-AU" i="1" dirty="0"/>
          </a:p>
          <a:p>
            <a:endParaRPr lang="en-AU" i="1" dirty="0" smtClean="0"/>
          </a:p>
          <a:p>
            <a:r>
              <a:rPr lang="en-AU" i="1" dirty="0" smtClean="0"/>
              <a:t> </a:t>
            </a:r>
            <a:endParaRPr lang="en-AU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289435" y="3415894"/>
            <a:ext cx="85220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/>
              <a:t>“I learned </a:t>
            </a:r>
            <a:r>
              <a:rPr lang="en-AU" sz="2400" dirty="0"/>
              <a:t>many ways I can make a difference on this planet and make my ideas a reality</a:t>
            </a:r>
            <a:r>
              <a:rPr lang="en-AU" sz="2400" dirty="0" smtClean="0"/>
              <a:t>.”</a:t>
            </a:r>
            <a:endParaRPr lang="en-AU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307934" y="4227941"/>
            <a:ext cx="85220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/>
              <a:t>“It’s easy to feel pessimistic, but experiences like today and adults wanting to know what we think makes me optimistic.”</a:t>
            </a:r>
            <a:endParaRPr lang="en-AU" sz="2400" dirty="0"/>
          </a:p>
        </p:txBody>
      </p:sp>
      <p:pic>
        <p:nvPicPr>
          <p:cNvPr id="13" name="Picture 12" descr="C:\Users\reesanne\Documents\UNAA(WA)\4. Student Leadership Program\2018 LEADERSHIP PROGRAM\5 June SCHOOLS\COOLBINIA PS\Coolbinia Workshop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7" y="597329"/>
            <a:ext cx="4347696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C:\Users\reesanne\Documents\UNAA(WA)\5. Global Goals Challenge\SSCHALLENGE Photos\Denmark Beach Clean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670" y="597653"/>
            <a:ext cx="4269527" cy="23042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408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16017" y="-21248"/>
            <a:ext cx="442798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AutoNum type="arabicPeriod"/>
            </a:pPr>
            <a:endParaRPr lang="en-AU" dirty="0"/>
          </a:p>
          <a:p>
            <a:pPr lvl="0"/>
            <a:endParaRPr lang="en-AU" dirty="0" smtClean="0"/>
          </a:p>
          <a:p>
            <a:pPr marL="342900" lvl="0" indent="-342900">
              <a:buAutoNum type="arabicPeriod"/>
            </a:pPr>
            <a:endParaRPr lang="en-AU" dirty="0"/>
          </a:p>
          <a:p>
            <a:pPr marL="342900" lvl="0" indent="-342900">
              <a:buAutoNum type="arabicPeriod"/>
            </a:pPr>
            <a:endParaRPr lang="en-AU" dirty="0" smtClean="0"/>
          </a:p>
          <a:p>
            <a:pPr marL="342900" lvl="0" indent="-342900">
              <a:buAutoNum type="arabicPeriod"/>
            </a:pPr>
            <a:endParaRPr lang="en-AU" dirty="0"/>
          </a:p>
          <a:p>
            <a:pPr marL="342900" lvl="0" indent="-342900">
              <a:buAutoNum type="arabicPeriod"/>
            </a:pPr>
            <a:endParaRPr lang="en-AU" dirty="0" smtClean="0"/>
          </a:p>
          <a:p>
            <a:pPr lvl="0"/>
            <a:endParaRPr lang="en-AU" dirty="0"/>
          </a:p>
          <a:p>
            <a:pPr lvl="0"/>
            <a:endParaRPr lang="en-AU" dirty="0" smtClean="0"/>
          </a:p>
          <a:p>
            <a:pPr lvl="0"/>
            <a:endParaRPr lang="en-AU" dirty="0"/>
          </a:p>
          <a:p>
            <a:pPr lvl="0"/>
            <a:endParaRPr lang="en-AU" dirty="0" smtClean="0"/>
          </a:p>
          <a:p>
            <a:pPr lvl="0"/>
            <a:endParaRPr lang="en-AU" dirty="0"/>
          </a:p>
          <a:p>
            <a:pPr lvl="0"/>
            <a:endParaRPr lang="en-AU" dirty="0" smtClean="0"/>
          </a:p>
          <a:p>
            <a:pPr lvl="0"/>
            <a:endParaRPr lang="en-AU" dirty="0"/>
          </a:p>
          <a:p>
            <a:pPr lvl="0"/>
            <a:endParaRPr lang="en-AU" dirty="0" smtClean="0"/>
          </a:p>
          <a:p>
            <a:pPr lvl="0"/>
            <a:endParaRPr lang="en-AU" dirty="0"/>
          </a:p>
          <a:p>
            <a:pPr lvl="0"/>
            <a:endParaRPr lang="en-AU" dirty="0" smtClean="0"/>
          </a:p>
          <a:p>
            <a:pPr lvl="0"/>
            <a:endParaRPr lang="en-AU" dirty="0"/>
          </a:p>
          <a:p>
            <a:pPr lvl="0"/>
            <a:endParaRPr lang="en-AU" dirty="0" smtClean="0"/>
          </a:p>
          <a:p>
            <a:pPr lvl="0"/>
            <a:endParaRPr lang="en-AU" dirty="0"/>
          </a:p>
          <a:p>
            <a:pPr lvl="0"/>
            <a:endParaRPr lang="en-AU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1470"/>
            <a:ext cx="4752531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4" y="267504"/>
            <a:ext cx="3960440" cy="459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57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16017" y="-21248"/>
            <a:ext cx="442798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AutoNum type="arabicPeriod"/>
            </a:pPr>
            <a:endParaRPr lang="en-AU" dirty="0"/>
          </a:p>
          <a:p>
            <a:pPr lvl="0"/>
            <a:endParaRPr lang="en-AU" dirty="0" smtClean="0"/>
          </a:p>
          <a:p>
            <a:pPr marL="342900" lvl="0" indent="-342900">
              <a:buAutoNum type="arabicPeriod"/>
            </a:pPr>
            <a:endParaRPr lang="en-AU" dirty="0"/>
          </a:p>
          <a:p>
            <a:pPr marL="342900" lvl="0" indent="-342900">
              <a:buAutoNum type="arabicPeriod"/>
            </a:pPr>
            <a:endParaRPr lang="en-AU" dirty="0" smtClean="0"/>
          </a:p>
          <a:p>
            <a:pPr marL="342900" lvl="0" indent="-342900">
              <a:buAutoNum type="arabicPeriod"/>
            </a:pPr>
            <a:endParaRPr lang="en-AU" dirty="0"/>
          </a:p>
          <a:p>
            <a:pPr marL="342900" lvl="0" indent="-342900">
              <a:buAutoNum type="arabicPeriod"/>
            </a:pPr>
            <a:endParaRPr lang="en-AU" dirty="0" smtClean="0"/>
          </a:p>
          <a:p>
            <a:pPr lvl="0"/>
            <a:endParaRPr lang="en-AU" dirty="0"/>
          </a:p>
          <a:p>
            <a:pPr lvl="0"/>
            <a:endParaRPr lang="en-AU" dirty="0" smtClean="0"/>
          </a:p>
          <a:p>
            <a:pPr lvl="0"/>
            <a:endParaRPr lang="en-AU" dirty="0"/>
          </a:p>
          <a:p>
            <a:pPr lvl="0"/>
            <a:endParaRPr lang="en-AU" dirty="0" smtClean="0"/>
          </a:p>
          <a:p>
            <a:pPr lvl="0"/>
            <a:endParaRPr lang="en-AU" dirty="0"/>
          </a:p>
          <a:p>
            <a:pPr lvl="0"/>
            <a:endParaRPr lang="en-AU" dirty="0" smtClean="0"/>
          </a:p>
          <a:p>
            <a:pPr lvl="0"/>
            <a:endParaRPr lang="en-AU" dirty="0"/>
          </a:p>
          <a:p>
            <a:pPr lvl="0"/>
            <a:endParaRPr lang="en-AU" dirty="0" smtClean="0"/>
          </a:p>
          <a:p>
            <a:pPr lvl="0"/>
            <a:endParaRPr lang="en-AU" dirty="0"/>
          </a:p>
          <a:p>
            <a:pPr lvl="0"/>
            <a:endParaRPr lang="en-AU" dirty="0" smtClean="0"/>
          </a:p>
          <a:p>
            <a:pPr lvl="0"/>
            <a:endParaRPr lang="en-AU" dirty="0"/>
          </a:p>
          <a:p>
            <a:pPr lvl="0"/>
            <a:endParaRPr lang="en-AU" dirty="0" smtClean="0"/>
          </a:p>
          <a:p>
            <a:pPr lvl="0"/>
            <a:endParaRPr lang="en-AU" dirty="0"/>
          </a:p>
          <a:p>
            <a:pPr lvl="0"/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307933" y="51471"/>
            <a:ext cx="8503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IMPACT – Academic Research</a:t>
            </a:r>
            <a:endParaRPr lang="en-AU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3612" y="699542"/>
            <a:ext cx="776783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i="1" dirty="0" smtClean="0"/>
              <a:t>Young Persons’ Plan for the Planet</a:t>
            </a:r>
            <a:r>
              <a:rPr lang="en-AU" sz="2400" dirty="0" smtClean="0"/>
              <a:t> research:</a:t>
            </a:r>
          </a:p>
          <a:p>
            <a:r>
              <a:rPr lang="en-AU" sz="1200" dirty="0" smtClean="0"/>
              <a:t> </a:t>
            </a:r>
          </a:p>
          <a:p>
            <a:r>
              <a:rPr lang="en-AU" sz="2400" dirty="0" smtClean="0"/>
              <a:t>“…</a:t>
            </a:r>
            <a:r>
              <a:rPr lang="en-AU" sz="2400" dirty="0"/>
              <a:t>a paradigm </a:t>
            </a:r>
            <a:r>
              <a:rPr lang="en-AU" sz="2400" dirty="0" smtClean="0"/>
              <a:t>mindset shift</a:t>
            </a:r>
          </a:p>
          <a:p>
            <a:r>
              <a:rPr lang="en-AU" sz="1000" dirty="0" smtClean="0"/>
              <a:t> </a:t>
            </a:r>
          </a:p>
          <a:p>
            <a:r>
              <a:rPr lang="en-AU" sz="2400" dirty="0" smtClean="0"/>
              <a:t>from </a:t>
            </a:r>
            <a:r>
              <a:rPr lang="en-AU" sz="2400" dirty="0"/>
              <a:t>‘overwhelmed’ </a:t>
            </a:r>
            <a:endParaRPr lang="en-AU" sz="2400" dirty="0" smtClean="0"/>
          </a:p>
          <a:p>
            <a:endParaRPr lang="en-AU" sz="1000" dirty="0" smtClean="0"/>
          </a:p>
          <a:p>
            <a:r>
              <a:rPr lang="en-AU" sz="2400" dirty="0" smtClean="0"/>
              <a:t>to </a:t>
            </a:r>
            <a:r>
              <a:rPr lang="en-AU" sz="2400" dirty="0"/>
              <a:t>‘understanding</a:t>
            </a:r>
            <a:r>
              <a:rPr lang="en-AU" sz="2400" dirty="0" smtClean="0"/>
              <a:t>’</a:t>
            </a:r>
          </a:p>
          <a:p>
            <a:r>
              <a:rPr lang="en-AU" sz="1000" dirty="0" smtClean="0"/>
              <a:t> </a:t>
            </a:r>
          </a:p>
          <a:p>
            <a:r>
              <a:rPr lang="en-AU" sz="2400" dirty="0" smtClean="0"/>
              <a:t>to </a:t>
            </a:r>
            <a:r>
              <a:rPr lang="en-AU" sz="2400" dirty="0"/>
              <a:t>empowerment</a:t>
            </a:r>
            <a:r>
              <a:rPr lang="en-AU" sz="2400" dirty="0" smtClean="0"/>
              <a:t>’</a:t>
            </a:r>
          </a:p>
          <a:p>
            <a:r>
              <a:rPr lang="en-AU" sz="1000" dirty="0" smtClean="0"/>
              <a:t> </a:t>
            </a:r>
          </a:p>
          <a:p>
            <a:endParaRPr lang="en-AU" sz="1000" dirty="0"/>
          </a:p>
          <a:p>
            <a:endParaRPr lang="en-AU" sz="1000" dirty="0"/>
          </a:p>
          <a:p>
            <a:r>
              <a:rPr lang="en-AU" sz="2400" dirty="0" smtClean="0"/>
              <a:t>thus </a:t>
            </a:r>
            <a:r>
              <a:rPr lang="en-AU" sz="2400" dirty="0"/>
              <a:t>achieving a sustainability mindset</a:t>
            </a:r>
            <a:r>
              <a:rPr lang="en-AU" sz="2400" dirty="0" smtClean="0"/>
              <a:t>.”  </a:t>
            </a:r>
          </a:p>
          <a:p>
            <a:pPr algn="r"/>
            <a:endParaRPr lang="en-AU" sz="1600" dirty="0" smtClean="0"/>
          </a:p>
          <a:p>
            <a:pPr algn="r"/>
            <a:r>
              <a:rPr lang="en-AU" sz="1600" dirty="0" smtClean="0"/>
              <a:t>Ian </a:t>
            </a:r>
            <a:r>
              <a:rPr lang="en-AU" sz="1600" dirty="0"/>
              <a:t>Chambers </a:t>
            </a:r>
            <a:r>
              <a:rPr lang="en-AU" sz="1600" dirty="0" smtClean="0"/>
              <a:t>(Australian National University) et al </a:t>
            </a:r>
            <a:endParaRPr lang="en-AU" sz="1600" dirty="0"/>
          </a:p>
        </p:txBody>
      </p:sp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8" y="1131590"/>
            <a:ext cx="2376264" cy="25414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936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08456"/>
            <a:ext cx="8856984" cy="4455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2348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AU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  <a:cs typeface="David" panose="020E0502060401010101" pitchFamily="34" charset="-79"/>
              </a:rPr>
              <a:t>Reshaping Global Governance  - UN 2030 SDGs  </a:t>
            </a:r>
          </a:p>
        </p:txBody>
      </p:sp>
    </p:spTree>
    <p:extLst>
      <p:ext uri="{BB962C8B-B14F-4D97-AF65-F5344CB8AC3E}">
        <p14:creationId xmlns:p14="http://schemas.microsoft.com/office/powerpoint/2010/main" val="275872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17629" y="841517"/>
            <a:ext cx="3059832" cy="2162291"/>
          </a:xfr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txBody>
          <a:bodyPr>
            <a:normAutofit/>
          </a:bodyPr>
          <a:lstStyle/>
          <a:p>
            <a:pPr marL="0" indent="0"/>
            <a:r>
              <a:rPr lang="en-AU" dirty="0" smtClean="0">
                <a:latin typeface="David" panose="020E0502060401010101" pitchFamily="34" charset="-79"/>
                <a:cs typeface="David" panose="020E0502060401010101" pitchFamily="34" charset="-79"/>
              </a:rPr>
              <a:t>National Governments Commit….. </a:t>
            </a:r>
            <a:r>
              <a:rPr lang="en-AU" dirty="0">
                <a:latin typeface="David" panose="020E0502060401010101" pitchFamily="34" charset="-79"/>
                <a:cs typeface="David" panose="020E0502060401010101" pitchFamily="34" charset="-79"/>
              </a:rPr>
              <a:t>T</a:t>
            </a:r>
            <a:r>
              <a:rPr lang="en-AU" dirty="0" smtClean="0">
                <a:latin typeface="David" panose="020E0502060401010101" pitchFamily="34" charset="-79"/>
                <a:cs typeface="David" panose="020E0502060401010101" pitchFamily="34" charset="-79"/>
              </a:rPr>
              <a:t>hen Forget</a:t>
            </a:r>
            <a:endParaRPr lang="en-AU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419875" y="2643769"/>
            <a:ext cx="2733681" cy="2376263"/>
          </a:xfr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txBody>
          <a:bodyPr/>
          <a:lstStyle/>
          <a:p>
            <a:pPr marL="0" indent="0"/>
            <a:r>
              <a:rPr lang="en-AU" dirty="0" smtClean="0">
                <a:latin typeface="David" panose="020E0502060401010101" pitchFamily="34" charset="-79"/>
                <a:cs typeface="David" panose="020E0502060401010101" pitchFamily="34" charset="-79"/>
              </a:rPr>
              <a:t>Vested Interests work … for ‘Business as Usual’ </a:t>
            </a:r>
            <a:endParaRPr lang="en-AU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" y="0"/>
            <a:ext cx="9252520" cy="685800"/>
          </a:xfrm>
        </p:spPr>
        <p:txBody>
          <a:bodyPr/>
          <a:lstStyle/>
          <a:p>
            <a:r>
              <a:rPr lang="en-AU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David" panose="020E0502060401010101" pitchFamily="34" charset="-79"/>
              </a:rPr>
              <a:t>Blocking Transition to Age </a:t>
            </a:r>
            <a:r>
              <a:rPr lang="en-AU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David" panose="020E0502060401010101" pitchFamily="34" charset="-79"/>
              </a:rPr>
              <a:t>o</a:t>
            </a:r>
            <a:r>
              <a:rPr lang="en-AU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David" panose="020E0502060401010101" pitchFamily="34" charset="-79"/>
              </a:rPr>
              <a:t>f Sustainable Development</a:t>
            </a:r>
            <a:endParaRPr lang="en-AU" cap="none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David" panose="020E0502060401010101" pitchFamily="34" charset="-79"/>
            </a:endParaRPr>
          </a:p>
        </p:txBody>
      </p:sp>
      <p:pic>
        <p:nvPicPr>
          <p:cNvPr id="1027" name="Picture 3" descr="C:\Users\reesanne\AppData\Local\Microsoft\Windows\Temporary Internet Files\Content.IE5\27WXCLRX\2188315629_4114636d47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68" y="3221878"/>
            <a:ext cx="3310730" cy="171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reesanne\AppData\Local\Microsoft\Windows\Temporary Internet Files\Content.IE5\KTK4TRQH\secret_squirrel_by_caseydecker-d49c3p5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713833"/>
            <a:ext cx="1722946" cy="1872209"/>
          </a:xfrm>
          <a:prstGeom prst="rect">
            <a:avLst/>
          </a:prstGeom>
          <a:noFill/>
        </p:spPr>
      </p:pic>
      <p:sp>
        <p:nvSpPr>
          <p:cNvPr id="12" name="Content Placeholder 5"/>
          <p:cNvSpPr txBox="1">
            <a:spLocks/>
          </p:cNvSpPr>
          <p:nvPr/>
        </p:nvSpPr>
        <p:spPr>
          <a:xfrm>
            <a:off x="6297394" y="3003798"/>
            <a:ext cx="2846611" cy="181122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AU" dirty="0" smtClean="0">
                <a:latin typeface="David" panose="020E0502060401010101" pitchFamily="34" charset="-79"/>
                <a:cs typeface="David" panose="020E0502060401010101" pitchFamily="34" charset="-79"/>
              </a:rPr>
              <a:t>‘We The Peoples’ … majority see globalism as the problem</a:t>
            </a:r>
            <a:endParaRPr lang="en-AU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1032" name="Picture 8" descr="C:\Users\reesanne\AppData\Local\Microsoft\Windows\Temporary Internet Files\Content.IE5\9WW1OWET\5bvxc78f-1413819079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426" y="627534"/>
            <a:ext cx="2733749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79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452385" y="1753991"/>
            <a:ext cx="1877093" cy="1528465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3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3">
                  <a:lumMod val="40000"/>
                  <a:lumOff val="60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Civil Society Synergy Through SDGs</a:t>
            </a:r>
            <a:endParaRPr lang="en-A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486999" y="195486"/>
            <a:ext cx="1588272" cy="1188132"/>
          </a:xfrm>
          <a:prstGeom prst="ellipse">
            <a:avLst/>
          </a:prstGeom>
          <a:gradFill flip="none"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8100000" scaled="1"/>
            <a:tileRect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 smtClean="0">
                <a:solidFill>
                  <a:schemeClr val="bg1"/>
                </a:solidFill>
              </a:rPr>
              <a:t>Community Education</a:t>
            </a:r>
            <a:endParaRPr lang="en-AU" sz="1400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796144" y="1124295"/>
            <a:ext cx="1800201" cy="1242138"/>
          </a:xfrm>
          <a:prstGeom prst="ellipse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 smtClean="0"/>
              <a:t>Positive Impacts of Global Cooperation  </a:t>
            </a:r>
            <a:endParaRPr lang="en-AU" sz="1400" dirty="0"/>
          </a:p>
        </p:txBody>
      </p:sp>
      <p:sp>
        <p:nvSpPr>
          <p:cNvPr id="8" name="Oval 7"/>
          <p:cNvSpPr/>
          <p:nvPr/>
        </p:nvSpPr>
        <p:spPr>
          <a:xfrm>
            <a:off x="5670852" y="2887853"/>
            <a:ext cx="1728189" cy="1234215"/>
          </a:xfrm>
          <a:prstGeom prst="ellips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 smtClean="0"/>
              <a:t>Human Rights</a:t>
            </a:r>
            <a:endParaRPr lang="en-AU" sz="1600" dirty="0"/>
          </a:p>
        </p:txBody>
      </p:sp>
      <p:sp>
        <p:nvSpPr>
          <p:cNvPr id="9" name="Oval 8"/>
          <p:cNvSpPr/>
          <p:nvPr/>
        </p:nvSpPr>
        <p:spPr>
          <a:xfrm>
            <a:off x="3563890" y="3648534"/>
            <a:ext cx="1872207" cy="1191479"/>
          </a:xfrm>
          <a:prstGeom prst="ellipse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 smtClean="0"/>
              <a:t>Environment</a:t>
            </a:r>
            <a:endParaRPr lang="en-AU" sz="1600" dirty="0"/>
          </a:p>
        </p:txBody>
      </p:sp>
      <p:sp>
        <p:nvSpPr>
          <p:cNvPr id="10" name="Oval 9"/>
          <p:cNvSpPr/>
          <p:nvPr/>
        </p:nvSpPr>
        <p:spPr>
          <a:xfrm>
            <a:off x="1331644" y="3023118"/>
            <a:ext cx="1800201" cy="1201824"/>
          </a:xfrm>
          <a:prstGeom prst="ellipse">
            <a:avLst/>
          </a:prstGeom>
          <a:gradFill flip="none" rotWithShape="1">
            <a:gsLst>
              <a:gs pos="0">
                <a:srgbClr val="FF33CC">
                  <a:shade val="30000"/>
                  <a:satMod val="115000"/>
                </a:srgbClr>
              </a:gs>
              <a:gs pos="50000">
                <a:srgbClr val="FF33CC">
                  <a:shade val="67500"/>
                  <a:satMod val="115000"/>
                </a:srgbClr>
              </a:gs>
              <a:gs pos="100000">
                <a:srgbClr val="FF33CC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/>
              <a:t>Gender Equality</a:t>
            </a:r>
          </a:p>
        </p:txBody>
      </p:sp>
      <p:sp>
        <p:nvSpPr>
          <p:cNvPr id="11" name="Oval 10"/>
          <p:cNvSpPr/>
          <p:nvPr/>
        </p:nvSpPr>
        <p:spPr>
          <a:xfrm>
            <a:off x="1115624" y="1059585"/>
            <a:ext cx="1687307" cy="1194475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/>
              <a:t>Peace and Security</a:t>
            </a:r>
          </a:p>
        </p:txBody>
      </p:sp>
      <p:cxnSp>
        <p:nvCxnSpPr>
          <p:cNvPr id="13" name="Straight Connector 12"/>
          <p:cNvCxnSpPr>
            <a:stCxn id="6" idx="6"/>
            <a:endCxn id="7" idx="1"/>
          </p:cNvCxnSpPr>
          <p:nvPr/>
        </p:nvCxnSpPr>
        <p:spPr>
          <a:xfrm>
            <a:off x="5075272" y="789553"/>
            <a:ext cx="984500" cy="5166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7" idx="4"/>
            <a:endCxn id="8" idx="0"/>
          </p:cNvCxnSpPr>
          <p:nvPr/>
        </p:nvCxnSpPr>
        <p:spPr>
          <a:xfrm flipH="1">
            <a:off x="6534949" y="2366442"/>
            <a:ext cx="161292" cy="5214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endCxn id="9" idx="6"/>
          </p:cNvCxnSpPr>
          <p:nvPr/>
        </p:nvCxnSpPr>
        <p:spPr>
          <a:xfrm flipH="1">
            <a:off x="5436097" y="4011910"/>
            <a:ext cx="623674" cy="23235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9" idx="2"/>
          </p:cNvCxnSpPr>
          <p:nvPr/>
        </p:nvCxnSpPr>
        <p:spPr>
          <a:xfrm flipH="1" flipV="1">
            <a:off x="2949405" y="3975907"/>
            <a:ext cx="614488" cy="2683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endCxn id="11" idx="4"/>
          </p:cNvCxnSpPr>
          <p:nvPr/>
        </p:nvCxnSpPr>
        <p:spPr>
          <a:xfrm flipH="1" flipV="1">
            <a:off x="1959274" y="2254059"/>
            <a:ext cx="118232" cy="7690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1" idx="7"/>
            <a:endCxn id="6" idx="2"/>
          </p:cNvCxnSpPr>
          <p:nvPr/>
        </p:nvCxnSpPr>
        <p:spPr>
          <a:xfrm flipV="1">
            <a:off x="2555826" y="789552"/>
            <a:ext cx="931174" cy="444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6" idx="4"/>
          </p:cNvCxnSpPr>
          <p:nvPr/>
        </p:nvCxnSpPr>
        <p:spPr>
          <a:xfrm flipH="1">
            <a:off x="4268426" y="1383618"/>
            <a:ext cx="12708" cy="3703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5" name="Straight Connector 1024"/>
          <p:cNvCxnSpPr/>
          <p:nvPr/>
        </p:nvCxnSpPr>
        <p:spPr>
          <a:xfrm flipV="1">
            <a:off x="5292085" y="2031692"/>
            <a:ext cx="576066" cy="2223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8" name="Straight Connector 1027"/>
          <p:cNvCxnSpPr>
            <a:stCxn id="2" idx="5"/>
          </p:cNvCxnSpPr>
          <p:nvPr/>
        </p:nvCxnSpPr>
        <p:spPr>
          <a:xfrm>
            <a:off x="5054580" y="3058607"/>
            <a:ext cx="680367" cy="2238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0" name="Straight Connector 1029"/>
          <p:cNvCxnSpPr>
            <a:stCxn id="2" idx="4"/>
          </p:cNvCxnSpPr>
          <p:nvPr/>
        </p:nvCxnSpPr>
        <p:spPr>
          <a:xfrm flipH="1">
            <a:off x="4390933" y="3282445"/>
            <a:ext cx="1" cy="36607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2" name="Straight Connector 1031"/>
          <p:cNvCxnSpPr>
            <a:endCxn id="10" idx="7"/>
          </p:cNvCxnSpPr>
          <p:nvPr/>
        </p:nvCxnSpPr>
        <p:spPr>
          <a:xfrm flipH="1">
            <a:off x="2868212" y="2887845"/>
            <a:ext cx="695680" cy="3112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4" name="Straight Connector 1033"/>
          <p:cNvCxnSpPr/>
          <p:nvPr/>
        </p:nvCxnSpPr>
        <p:spPr>
          <a:xfrm flipH="1" flipV="1">
            <a:off x="2699794" y="1851670"/>
            <a:ext cx="864096" cy="2912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416" y="203433"/>
            <a:ext cx="1512167" cy="85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18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080298" y="1746434"/>
            <a:ext cx="2376262" cy="1609857"/>
          </a:xfrm>
          <a:prstGeom prst="ellipse">
            <a:avLst/>
          </a:prstGeom>
          <a:gradFill flip="none" rotWithShape="1">
            <a:gsLst>
              <a:gs pos="0">
                <a:srgbClr val="FF33CC">
                  <a:shade val="30000"/>
                  <a:satMod val="115000"/>
                </a:srgbClr>
              </a:gs>
              <a:gs pos="50000">
                <a:srgbClr val="FF33CC">
                  <a:shade val="67500"/>
                  <a:satMod val="115000"/>
                </a:srgbClr>
              </a:gs>
              <a:gs pos="100000">
                <a:srgbClr val="FF33CC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b="1" dirty="0" smtClean="0">
                <a:solidFill>
                  <a:schemeClr val="bg1"/>
                </a:solidFill>
              </a:rPr>
              <a:t>Global Goals Planet</a:t>
            </a:r>
          </a:p>
          <a:p>
            <a:pPr algn="ctr"/>
            <a:r>
              <a:rPr lang="en-AU" sz="1600" b="1" dirty="0" smtClean="0">
                <a:solidFill>
                  <a:schemeClr val="bg1"/>
                </a:solidFill>
              </a:rPr>
              <a:t>People</a:t>
            </a:r>
          </a:p>
          <a:p>
            <a:pPr algn="ctr"/>
            <a:r>
              <a:rPr lang="en-AU" sz="1600" b="1" dirty="0" smtClean="0">
                <a:solidFill>
                  <a:schemeClr val="bg1"/>
                </a:solidFill>
              </a:rPr>
              <a:t>Prosperity</a:t>
            </a:r>
            <a:endParaRPr lang="en-AU" sz="1600" b="1" dirty="0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256647" y="51470"/>
            <a:ext cx="1963426" cy="1332148"/>
          </a:xfrm>
          <a:prstGeom prst="ellipse">
            <a:avLst/>
          </a:prstGeom>
          <a:gradFill flip="none"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b="1" dirty="0" smtClean="0"/>
              <a:t>Shared</a:t>
            </a:r>
          </a:p>
          <a:p>
            <a:pPr algn="ctr"/>
            <a:r>
              <a:rPr lang="en-AU" sz="1400" b="1" dirty="0" smtClean="0"/>
              <a:t>Planning Framework </a:t>
            </a:r>
            <a:endParaRPr lang="en-AU" sz="1400" b="1" dirty="0"/>
          </a:p>
        </p:txBody>
      </p:sp>
      <p:sp>
        <p:nvSpPr>
          <p:cNvPr id="7" name="Oval 6"/>
          <p:cNvSpPr/>
          <p:nvPr/>
        </p:nvSpPr>
        <p:spPr>
          <a:xfrm>
            <a:off x="5794104" y="1124295"/>
            <a:ext cx="2232249" cy="1242138"/>
          </a:xfrm>
          <a:prstGeom prst="ellipse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b="1" dirty="0"/>
              <a:t>Leave </a:t>
            </a:r>
          </a:p>
          <a:p>
            <a:pPr algn="ctr"/>
            <a:r>
              <a:rPr lang="en-AU" sz="1600" b="1" dirty="0"/>
              <a:t>No-one </a:t>
            </a:r>
            <a:r>
              <a:rPr lang="en-AU" sz="1600" b="1" dirty="0" smtClean="0"/>
              <a:t>Behind Principle</a:t>
            </a:r>
            <a:endParaRPr lang="en-AU" sz="1600" b="1" dirty="0"/>
          </a:p>
        </p:txBody>
      </p:sp>
      <p:sp>
        <p:nvSpPr>
          <p:cNvPr id="8" name="Oval 7"/>
          <p:cNvSpPr/>
          <p:nvPr/>
        </p:nvSpPr>
        <p:spPr>
          <a:xfrm>
            <a:off x="5670852" y="2887853"/>
            <a:ext cx="2355500" cy="1234215"/>
          </a:xfrm>
          <a:prstGeom prst="ellips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/>
              <a:t>Human Rights </a:t>
            </a:r>
            <a:r>
              <a:rPr lang="en-AU" sz="1200" dirty="0"/>
              <a:t>and</a:t>
            </a:r>
            <a:r>
              <a:rPr lang="en-AU" sz="1600" dirty="0"/>
              <a:t> Responsibilities</a:t>
            </a:r>
          </a:p>
        </p:txBody>
      </p:sp>
      <p:sp>
        <p:nvSpPr>
          <p:cNvPr id="9" name="Oval 8"/>
          <p:cNvSpPr/>
          <p:nvPr/>
        </p:nvSpPr>
        <p:spPr>
          <a:xfrm>
            <a:off x="3347866" y="3648524"/>
            <a:ext cx="2232249" cy="1371498"/>
          </a:xfrm>
          <a:prstGeom prst="ellipse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 smtClean="0"/>
              <a:t>Citizen Agency: Shaping Change </a:t>
            </a:r>
            <a:endParaRPr lang="en-AU" sz="1600" dirty="0"/>
          </a:p>
        </p:txBody>
      </p:sp>
      <p:sp>
        <p:nvSpPr>
          <p:cNvPr id="10" name="Oval 9"/>
          <p:cNvSpPr/>
          <p:nvPr/>
        </p:nvSpPr>
        <p:spPr>
          <a:xfrm>
            <a:off x="827590" y="3023118"/>
            <a:ext cx="2304258" cy="1201824"/>
          </a:xfrm>
          <a:prstGeom prst="ellipse">
            <a:avLst/>
          </a:prstGeom>
          <a:gradFill flip="none" rotWithShape="1">
            <a:gsLst>
              <a:gs pos="0">
                <a:srgbClr val="FFFF66">
                  <a:shade val="30000"/>
                  <a:satMod val="115000"/>
                </a:srgbClr>
              </a:gs>
              <a:gs pos="50000">
                <a:srgbClr val="FFFF66">
                  <a:shade val="67500"/>
                  <a:satMod val="115000"/>
                </a:srgbClr>
              </a:gs>
              <a:gs pos="100000">
                <a:srgbClr val="FFFF66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Individual Actions: </a:t>
            </a:r>
            <a:endParaRPr lang="en-AU" sz="16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A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Think Global</a:t>
            </a:r>
          </a:p>
          <a:p>
            <a:pPr algn="ctr"/>
            <a:r>
              <a:rPr lang="en-A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Act Local</a:t>
            </a:r>
            <a:endParaRPr lang="en-AU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827586" y="1059585"/>
            <a:ext cx="1975339" cy="1194475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b="1" dirty="0" smtClean="0"/>
              <a:t>Targets and Indicators</a:t>
            </a:r>
            <a:endParaRPr lang="en-AU" sz="1600" b="1" dirty="0"/>
          </a:p>
        </p:txBody>
      </p:sp>
      <p:cxnSp>
        <p:nvCxnSpPr>
          <p:cNvPr id="13" name="Straight Connector 12"/>
          <p:cNvCxnSpPr>
            <a:stCxn id="6" idx="6"/>
            <a:endCxn id="7" idx="1"/>
          </p:cNvCxnSpPr>
          <p:nvPr/>
        </p:nvCxnSpPr>
        <p:spPr>
          <a:xfrm>
            <a:off x="5220071" y="717544"/>
            <a:ext cx="900934" cy="5886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7" idx="4"/>
            <a:endCxn id="8" idx="0"/>
          </p:cNvCxnSpPr>
          <p:nvPr/>
        </p:nvCxnSpPr>
        <p:spPr>
          <a:xfrm flipH="1">
            <a:off x="6848603" y="2366442"/>
            <a:ext cx="61626" cy="5214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endCxn id="9" idx="6"/>
          </p:cNvCxnSpPr>
          <p:nvPr/>
        </p:nvCxnSpPr>
        <p:spPr>
          <a:xfrm flipH="1">
            <a:off x="5580116" y="3975907"/>
            <a:ext cx="576062" cy="3583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9" idx="2"/>
          </p:cNvCxnSpPr>
          <p:nvPr/>
        </p:nvCxnSpPr>
        <p:spPr>
          <a:xfrm flipH="1" flipV="1">
            <a:off x="2949403" y="3975907"/>
            <a:ext cx="398463" cy="3583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endCxn id="11" idx="4"/>
          </p:cNvCxnSpPr>
          <p:nvPr/>
        </p:nvCxnSpPr>
        <p:spPr>
          <a:xfrm flipH="1" flipV="1">
            <a:off x="1815259" y="2254059"/>
            <a:ext cx="262248" cy="7690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1" idx="7"/>
            <a:endCxn id="6" idx="2"/>
          </p:cNvCxnSpPr>
          <p:nvPr/>
        </p:nvCxnSpPr>
        <p:spPr>
          <a:xfrm flipV="1">
            <a:off x="2513646" y="717549"/>
            <a:ext cx="743003" cy="5169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6" idx="4"/>
          </p:cNvCxnSpPr>
          <p:nvPr/>
        </p:nvCxnSpPr>
        <p:spPr>
          <a:xfrm>
            <a:off x="4238359" y="1383618"/>
            <a:ext cx="30066" cy="3703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5" name="Straight Connector 1024"/>
          <p:cNvCxnSpPr/>
          <p:nvPr/>
        </p:nvCxnSpPr>
        <p:spPr>
          <a:xfrm flipV="1">
            <a:off x="5395984" y="2031692"/>
            <a:ext cx="472167" cy="2223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8" name="Straight Connector 1027"/>
          <p:cNvCxnSpPr>
            <a:stCxn id="2" idx="5"/>
          </p:cNvCxnSpPr>
          <p:nvPr/>
        </p:nvCxnSpPr>
        <p:spPr>
          <a:xfrm>
            <a:off x="5108563" y="3120533"/>
            <a:ext cx="615569" cy="1543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0" name="Straight Connector 1029"/>
          <p:cNvCxnSpPr>
            <a:stCxn id="2" idx="4"/>
          </p:cNvCxnSpPr>
          <p:nvPr/>
        </p:nvCxnSpPr>
        <p:spPr>
          <a:xfrm flipH="1">
            <a:off x="4253392" y="3356291"/>
            <a:ext cx="15033" cy="29224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2" name="Straight Connector 1031"/>
          <p:cNvCxnSpPr>
            <a:endCxn id="10" idx="7"/>
          </p:cNvCxnSpPr>
          <p:nvPr/>
        </p:nvCxnSpPr>
        <p:spPr>
          <a:xfrm flipH="1">
            <a:off x="2794396" y="3023124"/>
            <a:ext cx="462252" cy="17600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4" name="Straight Connector 1033"/>
          <p:cNvCxnSpPr/>
          <p:nvPr/>
        </p:nvCxnSpPr>
        <p:spPr>
          <a:xfrm flipH="1" flipV="1">
            <a:off x="2699793" y="1922093"/>
            <a:ext cx="572067" cy="2191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416" y="203433"/>
            <a:ext cx="1512167" cy="85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5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350145" y="1753991"/>
            <a:ext cx="1942384" cy="1528465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 dirty="0" smtClean="0">
                <a:solidFill>
                  <a:schemeClr val="bg1"/>
                </a:solidFill>
              </a:rPr>
              <a:t>1. </a:t>
            </a:r>
            <a:r>
              <a:rPr lang="en-AU" sz="1600" dirty="0" smtClean="0">
                <a:solidFill>
                  <a:schemeClr val="bg1"/>
                </a:solidFill>
              </a:rPr>
              <a:t>International Benchmarks</a:t>
            </a:r>
          </a:p>
          <a:p>
            <a:pPr algn="ctr"/>
            <a:endParaRPr lang="en-AU" sz="1050" dirty="0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437541" y="274624"/>
            <a:ext cx="1727403" cy="1108994"/>
          </a:xfrm>
          <a:prstGeom prst="ellipse">
            <a:avLst/>
          </a:prstGeom>
          <a:gradFill flip="none"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8900000" scaled="1"/>
            <a:tileRect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 smtClean="0">
                <a:solidFill>
                  <a:schemeClr val="bg1"/>
                </a:solidFill>
              </a:rPr>
              <a:t>2. Schools Network</a:t>
            </a:r>
          </a:p>
          <a:p>
            <a:pPr algn="ctr"/>
            <a:r>
              <a:rPr lang="en-AU" sz="1200" dirty="0" smtClean="0">
                <a:solidFill>
                  <a:schemeClr val="bg1"/>
                </a:solidFill>
              </a:rPr>
              <a:t>K to 12</a:t>
            </a:r>
            <a:endParaRPr lang="en-AU" sz="1200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796140" y="1124295"/>
            <a:ext cx="2016225" cy="1242138"/>
          </a:xfrm>
          <a:prstGeom prst="ellipse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 smtClean="0"/>
              <a:t>3.</a:t>
            </a:r>
            <a:r>
              <a:rPr lang="en-AU" dirty="0" smtClean="0"/>
              <a:t> </a:t>
            </a:r>
            <a:r>
              <a:rPr lang="en-AU" sz="1400" dirty="0">
                <a:solidFill>
                  <a:schemeClr val="bg1"/>
                </a:solidFill>
              </a:rPr>
              <a:t>Curriculum </a:t>
            </a:r>
            <a:r>
              <a:rPr lang="en-AU" sz="1400" dirty="0" smtClean="0">
                <a:solidFill>
                  <a:schemeClr val="bg1"/>
                </a:solidFill>
              </a:rPr>
              <a:t>Alignment and </a:t>
            </a:r>
            <a:endParaRPr lang="en-AU" sz="1400" dirty="0">
              <a:solidFill>
                <a:schemeClr val="bg1"/>
              </a:solidFill>
            </a:endParaRPr>
          </a:p>
          <a:p>
            <a:pPr algn="ctr"/>
            <a:r>
              <a:rPr lang="en-AU" sz="1400" dirty="0" smtClean="0"/>
              <a:t>Targeted Resources</a:t>
            </a:r>
            <a:endParaRPr lang="en-AU" sz="1400" dirty="0"/>
          </a:p>
        </p:txBody>
      </p:sp>
      <p:sp>
        <p:nvSpPr>
          <p:cNvPr id="8" name="Oval 7"/>
          <p:cNvSpPr/>
          <p:nvPr/>
        </p:nvSpPr>
        <p:spPr>
          <a:xfrm>
            <a:off x="5670854" y="2887853"/>
            <a:ext cx="1853479" cy="1234215"/>
          </a:xfrm>
          <a:prstGeom prst="ellips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 dirty="0" smtClean="0"/>
              <a:t>4. </a:t>
            </a:r>
            <a:r>
              <a:rPr lang="en-AU" sz="1600" dirty="0" smtClean="0"/>
              <a:t>Student Parliaments</a:t>
            </a:r>
            <a:endParaRPr lang="en-AU" sz="1600" dirty="0"/>
          </a:p>
        </p:txBody>
      </p:sp>
      <p:sp>
        <p:nvSpPr>
          <p:cNvPr id="9" name="Oval 8"/>
          <p:cNvSpPr/>
          <p:nvPr/>
        </p:nvSpPr>
        <p:spPr>
          <a:xfrm>
            <a:off x="3437541" y="3662119"/>
            <a:ext cx="1926552" cy="1371498"/>
          </a:xfrm>
          <a:prstGeom prst="ellips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 smtClean="0"/>
              <a:t>5. </a:t>
            </a:r>
            <a:r>
              <a:rPr lang="en-AU" sz="1600" b="1" dirty="0" smtClean="0"/>
              <a:t>Awards </a:t>
            </a:r>
            <a:r>
              <a:rPr lang="en-AU" sz="1400" dirty="0" smtClean="0"/>
              <a:t>(Teachers and Students)</a:t>
            </a:r>
            <a:endParaRPr lang="en-AU" sz="1400" dirty="0"/>
          </a:p>
        </p:txBody>
      </p:sp>
      <p:sp>
        <p:nvSpPr>
          <p:cNvPr id="10" name="Oval 9"/>
          <p:cNvSpPr/>
          <p:nvPr/>
        </p:nvSpPr>
        <p:spPr>
          <a:xfrm>
            <a:off x="1295641" y="2881730"/>
            <a:ext cx="1800201" cy="1201824"/>
          </a:xfrm>
          <a:prstGeom prst="ellipse">
            <a:avLst/>
          </a:prstGeom>
          <a:gradFill flip="none" rotWithShape="1">
            <a:gsLst>
              <a:gs pos="0">
                <a:srgbClr val="FF9966">
                  <a:shade val="30000"/>
                  <a:satMod val="115000"/>
                </a:srgbClr>
              </a:gs>
              <a:gs pos="50000">
                <a:srgbClr val="FF9966">
                  <a:shade val="67500"/>
                  <a:satMod val="115000"/>
                </a:srgbClr>
              </a:gs>
              <a:gs pos="100000">
                <a:srgbClr val="FF9966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 smtClean="0"/>
              <a:t>6. Program Accreditation</a:t>
            </a:r>
            <a:endParaRPr lang="en-AU" sz="1400" dirty="0"/>
          </a:p>
        </p:txBody>
      </p:sp>
      <p:sp>
        <p:nvSpPr>
          <p:cNvPr id="11" name="Oval 10"/>
          <p:cNvSpPr/>
          <p:nvPr/>
        </p:nvSpPr>
        <p:spPr>
          <a:xfrm>
            <a:off x="1115624" y="1059585"/>
            <a:ext cx="1687307" cy="1194475"/>
          </a:xfrm>
          <a:prstGeom prst="ellipse">
            <a:avLst/>
          </a:prstGeom>
          <a:gradFill flip="none" rotWithShape="1">
            <a:gsLst>
              <a:gs pos="0">
                <a:srgbClr val="FF33CC">
                  <a:shade val="30000"/>
                  <a:satMod val="115000"/>
                </a:srgbClr>
              </a:gs>
              <a:gs pos="50000">
                <a:srgbClr val="FF33CC">
                  <a:shade val="67500"/>
                  <a:satMod val="115000"/>
                </a:srgbClr>
              </a:gs>
              <a:gs pos="100000">
                <a:srgbClr val="FF33CC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 smtClean="0"/>
              <a:t>7. Events and Partnerships</a:t>
            </a:r>
            <a:endParaRPr lang="en-AU" sz="1400" dirty="0"/>
          </a:p>
        </p:txBody>
      </p:sp>
      <p:cxnSp>
        <p:nvCxnSpPr>
          <p:cNvPr id="13" name="Straight Connector 12"/>
          <p:cNvCxnSpPr>
            <a:stCxn id="6" idx="6"/>
            <a:endCxn id="7" idx="1"/>
          </p:cNvCxnSpPr>
          <p:nvPr/>
        </p:nvCxnSpPr>
        <p:spPr>
          <a:xfrm>
            <a:off x="5164945" y="829131"/>
            <a:ext cx="926464" cy="4770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7" idx="4"/>
            <a:endCxn id="8" idx="0"/>
          </p:cNvCxnSpPr>
          <p:nvPr/>
        </p:nvCxnSpPr>
        <p:spPr>
          <a:xfrm flipH="1">
            <a:off x="6597591" y="2366442"/>
            <a:ext cx="206663" cy="5214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8" idx="3"/>
            <a:endCxn id="9" idx="6"/>
          </p:cNvCxnSpPr>
          <p:nvPr/>
        </p:nvCxnSpPr>
        <p:spPr>
          <a:xfrm flipH="1">
            <a:off x="5364093" y="3941310"/>
            <a:ext cx="578196" cy="4065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9" idx="2"/>
            <a:endCxn id="10" idx="5"/>
          </p:cNvCxnSpPr>
          <p:nvPr/>
        </p:nvCxnSpPr>
        <p:spPr>
          <a:xfrm flipH="1" flipV="1">
            <a:off x="2832208" y="3907562"/>
            <a:ext cx="605333" cy="44031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endCxn id="11" idx="4"/>
          </p:cNvCxnSpPr>
          <p:nvPr/>
        </p:nvCxnSpPr>
        <p:spPr>
          <a:xfrm flipH="1" flipV="1">
            <a:off x="1959274" y="2254058"/>
            <a:ext cx="118232" cy="6276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1" idx="7"/>
            <a:endCxn id="6" idx="2"/>
          </p:cNvCxnSpPr>
          <p:nvPr/>
        </p:nvCxnSpPr>
        <p:spPr>
          <a:xfrm flipV="1">
            <a:off x="2555828" y="829132"/>
            <a:ext cx="881715" cy="4053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6" idx="4"/>
          </p:cNvCxnSpPr>
          <p:nvPr/>
        </p:nvCxnSpPr>
        <p:spPr>
          <a:xfrm>
            <a:off x="4301239" y="1383618"/>
            <a:ext cx="0" cy="3703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5" name="Straight Connector 1024"/>
          <p:cNvCxnSpPr/>
          <p:nvPr/>
        </p:nvCxnSpPr>
        <p:spPr>
          <a:xfrm flipV="1">
            <a:off x="5292528" y="2033277"/>
            <a:ext cx="644737" cy="3331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8" name="Straight Connector 1027"/>
          <p:cNvCxnSpPr>
            <a:stCxn id="2" idx="5"/>
          </p:cNvCxnSpPr>
          <p:nvPr/>
        </p:nvCxnSpPr>
        <p:spPr>
          <a:xfrm>
            <a:off x="5008073" y="3058614"/>
            <a:ext cx="716057" cy="2238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0" name="Straight Connector 1029"/>
          <p:cNvCxnSpPr>
            <a:stCxn id="2" idx="4"/>
            <a:endCxn id="9" idx="0"/>
          </p:cNvCxnSpPr>
          <p:nvPr/>
        </p:nvCxnSpPr>
        <p:spPr>
          <a:xfrm>
            <a:off x="4321339" y="3282445"/>
            <a:ext cx="79481" cy="37967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2" name="Straight Connector 1031"/>
          <p:cNvCxnSpPr>
            <a:endCxn id="10" idx="7"/>
          </p:cNvCxnSpPr>
          <p:nvPr/>
        </p:nvCxnSpPr>
        <p:spPr>
          <a:xfrm flipH="1">
            <a:off x="2832209" y="2881741"/>
            <a:ext cx="659677" cy="17600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4" name="Straight Connector 1033"/>
          <p:cNvCxnSpPr/>
          <p:nvPr/>
        </p:nvCxnSpPr>
        <p:spPr>
          <a:xfrm flipH="1" flipV="1">
            <a:off x="2699798" y="1923678"/>
            <a:ext cx="792087" cy="2191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07508" y="89968"/>
            <a:ext cx="3242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GCEd TEMPLATE</a:t>
            </a:r>
            <a:endParaRPr lang="en-AU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3" name="Picture 2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416" y="203433"/>
            <a:ext cx="1512167" cy="85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4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rcRect r="22661" b="16309"/>
              <a:stretch>
                <a:fillRect/>
              </a:stretch>
            </p:blipFill>
          </mc:Choice>
          <mc:Fallback>
            <p:blipFill>
              <a:blip r:embed="rId4"/>
              <a:srcRect r="22661" b="16309"/>
              <a:stretch>
                <a:fillRect/>
              </a:stretch>
            </p:blipFill>
          </mc:Fallback>
        </mc:AlternateContent>
        <p:spPr>
          <a:xfrm>
            <a:off x="4391005" y="1"/>
            <a:ext cx="4724400" cy="43719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3532" y="195487"/>
            <a:ext cx="8496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 VALUE PROPOSITION</a:t>
            </a:r>
            <a:endParaRPr lang="en-AU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799" y="843558"/>
            <a:ext cx="5869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 smtClean="0"/>
              <a:t>1.</a:t>
            </a:r>
            <a:r>
              <a:rPr lang="en-AU" sz="2000" dirty="0" smtClean="0"/>
              <a:t> Reframing rather than reforming curriculum</a:t>
            </a:r>
            <a:endParaRPr lang="en-A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11562" y="1419622"/>
            <a:ext cx="8359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 smtClean="0"/>
              <a:t>2</a:t>
            </a:r>
            <a:r>
              <a:rPr lang="en-AU" dirty="0" smtClean="0"/>
              <a:t>. </a:t>
            </a:r>
            <a:r>
              <a:rPr lang="en-AU" sz="2000" dirty="0"/>
              <a:t>SDGs – student agency and transformational competencies (OECD</a:t>
            </a:r>
            <a:r>
              <a:rPr lang="en-AU" sz="2000" dirty="0" smtClean="0"/>
              <a:t>)</a:t>
            </a:r>
            <a:endParaRPr lang="en-A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619675" y="3185431"/>
            <a:ext cx="7351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/>
              <a:t>5. </a:t>
            </a:r>
            <a:r>
              <a:rPr lang="en-AU" sz="2000" dirty="0"/>
              <a:t>SDGs – emotional engagement for </a:t>
            </a:r>
            <a:r>
              <a:rPr lang="en-AU" sz="2000" dirty="0" smtClean="0"/>
              <a:t>all students</a:t>
            </a:r>
            <a:endParaRPr lang="en-A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899593" y="2001310"/>
            <a:ext cx="792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/>
              <a:t>3</a:t>
            </a:r>
            <a:r>
              <a:rPr lang="en-AU" dirty="0" smtClean="0"/>
              <a:t>. </a:t>
            </a:r>
            <a:r>
              <a:rPr lang="en-AU" sz="2000" dirty="0" smtClean="0"/>
              <a:t>SDGs – framework for project design and management</a:t>
            </a:r>
            <a:endParaRPr lang="en-AU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259634" y="2571750"/>
            <a:ext cx="7711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/>
              <a:t>4</a:t>
            </a:r>
            <a:r>
              <a:rPr lang="en-AU" dirty="0"/>
              <a:t>. </a:t>
            </a:r>
            <a:r>
              <a:rPr lang="en-AU" sz="2000" dirty="0" smtClean="0"/>
              <a:t>Problem-solving </a:t>
            </a:r>
            <a:r>
              <a:rPr lang="en-AU" sz="2000" dirty="0"/>
              <a:t>– students integrate and apply </a:t>
            </a:r>
            <a:r>
              <a:rPr lang="en-AU" sz="2000" dirty="0" smtClean="0"/>
              <a:t>learning</a:t>
            </a:r>
            <a:endParaRPr lang="en-AU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4094609"/>
            <a:ext cx="9144000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3600" dirty="0" smtClean="0"/>
              <a:t>Students ‘from overwhelmed to empowered’</a:t>
            </a:r>
            <a:endParaRPr lang="en-AU" sz="3600" dirty="0"/>
          </a:p>
        </p:txBody>
      </p:sp>
    </p:spTree>
    <p:extLst>
      <p:ext uri="{BB962C8B-B14F-4D97-AF65-F5344CB8AC3E}">
        <p14:creationId xmlns:p14="http://schemas.microsoft.com/office/powerpoint/2010/main" val="323817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rcRect r="22661" b="16309"/>
              <a:stretch>
                <a:fillRect/>
              </a:stretch>
            </p:blipFill>
          </mc:Choice>
          <mc:Fallback>
            <p:blipFill>
              <a:blip r:embed="rId4"/>
              <a:srcRect r="22661" b="16309"/>
              <a:stretch>
                <a:fillRect/>
              </a:stretch>
            </p:blipFill>
          </mc:Fallback>
        </mc:AlternateContent>
        <p:spPr>
          <a:xfrm>
            <a:off x="4391005" y="1"/>
            <a:ext cx="4724400" cy="43719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9789" y="730993"/>
            <a:ext cx="809064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AU" sz="2400" dirty="0" smtClean="0"/>
              <a:t>Number of schools/teachers </a:t>
            </a:r>
            <a:r>
              <a:rPr lang="en-AU" sz="2000" dirty="0" smtClean="0"/>
              <a:t>(</a:t>
            </a:r>
            <a:r>
              <a:rPr lang="en-AU" sz="1600" dirty="0" smtClean="0"/>
              <a:t>from 0 to 35)</a:t>
            </a:r>
          </a:p>
          <a:p>
            <a:pPr marL="342900" indent="-342900">
              <a:buAutoNum type="arabicPeriod"/>
            </a:pPr>
            <a:endParaRPr lang="en-AU" sz="1600" dirty="0" smtClean="0"/>
          </a:p>
          <a:p>
            <a:pPr marL="342900" indent="-342900">
              <a:buAutoNum type="arabicPeriod"/>
            </a:pPr>
            <a:endParaRPr lang="en-AU" sz="1600" dirty="0"/>
          </a:p>
          <a:p>
            <a:pPr marL="342900" indent="-342900">
              <a:buAutoNum type="arabicPeriod"/>
            </a:pPr>
            <a:endParaRPr lang="en-AU" sz="1600" dirty="0" smtClean="0"/>
          </a:p>
          <a:p>
            <a:pPr marL="342900" indent="-342900">
              <a:buAutoNum type="arabicPeriod"/>
            </a:pPr>
            <a:endParaRPr lang="en-AU" sz="1600" dirty="0"/>
          </a:p>
          <a:p>
            <a:pPr marL="342900" indent="-342900">
              <a:buAutoNum type="arabicPeriod"/>
            </a:pPr>
            <a:endParaRPr lang="en-AU" sz="1600" dirty="0" smtClean="0"/>
          </a:p>
          <a:p>
            <a:pPr marL="342900" indent="-342900">
              <a:buAutoNum type="arabicPeriod"/>
            </a:pPr>
            <a:endParaRPr lang="en-AU" sz="1600" dirty="0"/>
          </a:p>
          <a:p>
            <a:pPr marL="342900" indent="-342900">
              <a:buAutoNum type="arabicPeriod"/>
            </a:pPr>
            <a:endParaRPr lang="en-AU" sz="1600" dirty="0"/>
          </a:p>
          <a:p>
            <a:pPr marL="342900" indent="-342900">
              <a:buAutoNum type="arabicPeriod"/>
            </a:pPr>
            <a:endParaRPr lang="en-AU" sz="1600" dirty="0" smtClean="0"/>
          </a:p>
          <a:p>
            <a:pPr marL="342900" indent="-342900">
              <a:buAutoNum type="arabicPeriod"/>
            </a:pPr>
            <a:endParaRPr lang="en-AU" sz="1600" dirty="0"/>
          </a:p>
          <a:p>
            <a:pPr marL="342900" indent="-342900">
              <a:buAutoNum type="arabicPeriod"/>
            </a:pPr>
            <a:endParaRPr lang="en-AU" sz="1600" dirty="0" smtClean="0"/>
          </a:p>
          <a:p>
            <a:pPr marL="342900" indent="-342900">
              <a:buAutoNum type="arabicPeriod"/>
            </a:pPr>
            <a:endParaRPr lang="en-AU" sz="1600" dirty="0"/>
          </a:p>
          <a:p>
            <a:pPr marL="342900" indent="-342900">
              <a:buAutoNum type="arabicPeriod"/>
            </a:pPr>
            <a:endParaRPr lang="en-AU" sz="1600" dirty="0" smtClean="0"/>
          </a:p>
          <a:p>
            <a:pPr marL="342900" indent="-342900">
              <a:buAutoNum type="arabicPeriod"/>
            </a:pPr>
            <a:endParaRPr lang="en-AU" sz="1600" dirty="0"/>
          </a:p>
          <a:p>
            <a:pPr marL="342900" indent="-342900">
              <a:buAutoNum type="arabicPeriod"/>
            </a:pPr>
            <a:endParaRPr lang="en-AU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323531" y="195487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IMPACT – Quantitative Indicators</a:t>
            </a:r>
            <a:endParaRPr lang="en-AU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50" y="1275606"/>
            <a:ext cx="5571321" cy="3774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01343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rcRect r="22661" b="16309"/>
              <a:stretch>
                <a:fillRect/>
              </a:stretch>
            </p:blipFill>
          </mc:Choice>
          <mc:Fallback>
            <p:blipFill>
              <a:blip r:embed="rId4"/>
              <a:srcRect r="22661" b="16309"/>
              <a:stretch>
                <a:fillRect/>
              </a:stretch>
            </p:blipFill>
          </mc:Fallback>
        </mc:AlternateContent>
        <p:spPr>
          <a:xfrm>
            <a:off x="4391005" y="1"/>
            <a:ext cx="4724400" cy="43719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3551" y="771553"/>
            <a:ext cx="799288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 smtClean="0"/>
              <a:t>2</a:t>
            </a:r>
            <a:r>
              <a:rPr lang="en-AU" dirty="0" smtClean="0"/>
              <a:t>. </a:t>
            </a:r>
            <a:r>
              <a:rPr lang="en-AU" sz="2400" dirty="0" smtClean="0"/>
              <a:t>Level of student participation</a:t>
            </a:r>
            <a:r>
              <a:rPr lang="en-AU" dirty="0" smtClean="0"/>
              <a:t> (</a:t>
            </a:r>
            <a:r>
              <a:rPr lang="en-AU" sz="1600" dirty="0" smtClean="0"/>
              <a:t>three fold increase 2017 to 18</a:t>
            </a:r>
            <a:r>
              <a:rPr lang="en-AU" dirty="0" smtClean="0"/>
              <a:t>)</a:t>
            </a:r>
          </a:p>
          <a:p>
            <a:endParaRPr lang="en-AU" dirty="0" smtClean="0"/>
          </a:p>
          <a:p>
            <a:endParaRPr lang="en-AU" dirty="0"/>
          </a:p>
          <a:p>
            <a:endParaRPr lang="en-AU" dirty="0" smtClean="0"/>
          </a:p>
          <a:p>
            <a:endParaRPr lang="en-AU" dirty="0"/>
          </a:p>
          <a:p>
            <a:endParaRPr lang="en-AU" dirty="0" smtClean="0"/>
          </a:p>
          <a:p>
            <a:endParaRPr lang="en-AU" dirty="0"/>
          </a:p>
          <a:p>
            <a:endParaRPr lang="en-AU" dirty="0" smtClean="0"/>
          </a:p>
          <a:p>
            <a:endParaRPr lang="en-AU" dirty="0"/>
          </a:p>
          <a:p>
            <a:endParaRPr lang="en-AU" dirty="0" smtClean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2" name="TextBox 1"/>
          <p:cNvSpPr txBox="1"/>
          <p:nvPr/>
        </p:nvSpPr>
        <p:spPr>
          <a:xfrm>
            <a:off x="323531" y="195487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IMPACT – Quantitative Indicators</a:t>
            </a:r>
            <a:endParaRPr lang="en-AU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Picture 10" descr="C:\Users\reesanne\Documents\UNAA(WA)\6. Yolande Frank Art Awards\2018 YF Award\Years 10 to 12 Entries\SSyears10-12SHORTLIST\SS4_years10-12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55" y="1275606"/>
            <a:ext cx="3348372" cy="36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9" y="1275606"/>
            <a:ext cx="4968552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3925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915</TotalTime>
  <Words>493</Words>
  <Application>Microsoft Office PowerPoint</Application>
  <PresentationFormat>On-screen Show (16:9)</PresentationFormat>
  <Paragraphs>164</Paragraphs>
  <Slides>16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Angles</vt:lpstr>
      <vt:lpstr>PowerPoint Presentation</vt:lpstr>
      <vt:lpstr>PowerPoint Presentation</vt:lpstr>
      <vt:lpstr>Blocking Transition to Age of Sustainable Development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Ali McTaggart</dc:creator>
  <cp:lastModifiedBy>reesanne</cp:lastModifiedBy>
  <cp:revision>87</cp:revision>
  <dcterms:created xsi:type="dcterms:W3CDTF">2014-03-17T02:46:31Z</dcterms:created>
  <dcterms:modified xsi:type="dcterms:W3CDTF">2019-04-26T09:46:53Z</dcterms:modified>
</cp:coreProperties>
</file>